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2.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2.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2.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2.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2.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2.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2.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806440" y="5038344"/>
            <a:ext cx="8010144" cy="148132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This campaign aims to educate employees about the dangers of phishing attacks and how to recognize them. By raising awareness, we can protect sensitive information and enhance our organization's cybersecurity posture. The campaign will include various educational materials and interactive elements to engage staff effectively.</a:t>
            </a:r>
            <a:endParaRPr lang="en-US" sz="1850" dirty="0"/>
          </a:p>
        </p:txBody>
      </p:sp>
      <p:sp>
        <p:nvSpPr>
          <p:cNvPr id="5" name="Text 1"/>
          <p:cNvSpPr/>
          <p:nvPr/>
        </p:nvSpPr>
        <p:spPr>
          <a:xfrm>
            <a:off x="5806440" y="1728216"/>
            <a:ext cx="8010144" cy="3054096"/>
          </a:xfrm>
          <a:prstGeom prst="rect">
            <a:avLst/>
          </a:prstGeom>
          <a:noFill/>
          <a:ln/>
        </p:spPr>
        <p:txBody>
          <a:bodyPr wrap="square" lIns="0" tIns="0" rIns="0" bIns="0" rtlCol="0" anchor="t"/>
          <a:lstStyle/>
          <a:p>
            <a:pPr algn="l" indent="0" marL="0">
              <a:lnSpc>
                <a:spcPts val="8010"/>
              </a:lnSpc>
              <a:buNone/>
            </a:pPr>
            <a:r>
              <a:rPr lang="en-US" sz="6410" dirty="0">
                <a:solidFill>
                  <a:srgbClr val="FFFFFF"/>
                </a:solidFill>
                <a:latin typeface="NotoSans-NotoSans-SemiBold" pitchFamily="34" charset="0"/>
                <a:ea typeface="NotoSans-NotoSans-SemiBold" pitchFamily="34" charset="-122"/>
                <a:cs typeface="NotoSans-NotoSans-SemiBold" pitchFamily="34" charset="-120"/>
              </a:rPr>
              <a:t>Phishing Awareness Campaign</a:t>
            </a:r>
            <a:endParaRPr lang="en-US" sz="641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832104" y="2011680"/>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Educational Content</a:t>
            </a:r>
            <a:endParaRPr lang="en-US" sz="4640" dirty="0"/>
          </a:p>
        </p:txBody>
      </p:sp>
      <p:sp>
        <p:nvSpPr>
          <p:cNvPr id="5" name="Text 1"/>
          <p:cNvSpPr/>
          <p:nvPr/>
        </p:nvSpPr>
        <p:spPr>
          <a:xfrm>
            <a:off x="1078992" y="3657600"/>
            <a:ext cx="7507224"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Learn the basics of phishing attacks.</a:t>
            </a:r>
            <a:endParaRPr lang="en-US" sz="1850" dirty="0"/>
          </a:p>
        </p:txBody>
      </p:sp>
      <p:sp>
        <p:nvSpPr>
          <p:cNvPr id="6" name="Text 2"/>
          <p:cNvSpPr/>
          <p:nvPr/>
        </p:nvSpPr>
        <p:spPr>
          <a:xfrm>
            <a:off x="1078992" y="4727448"/>
            <a:ext cx="7507224"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Identify common signs of phishing emails.</a:t>
            </a:r>
            <a:endParaRPr lang="en-US" sz="1850" dirty="0"/>
          </a:p>
        </p:txBody>
      </p:sp>
      <p:sp>
        <p:nvSpPr>
          <p:cNvPr id="7" name="Text 3"/>
          <p:cNvSpPr/>
          <p:nvPr/>
        </p:nvSpPr>
        <p:spPr>
          <a:xfrm>
            <a:off x="1078992" y="3145536"/>
            <a:ext cx="7507224"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Understanding Phishing</a:t>
            </a:r>
            <a:endParaRPr lang="en-US" sz="2320" dirty="0"/>
          </a:p>
        </p:txBody>
      </p:sp>
      <p:sp>
        <p:nvSpPr>
          <p:cNvPr id="8" name="Text 4"/>
          <p:cNvSpPr/>
          <p:nvPr/>
        </p:nvSpPr>
        <p:spPr>
          <a:xfrm>
            <a:off x="1078992" y="4215384"/>
            <a:ext cx="7507224"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Recognizing Signs</a:t>
            </a:r>
            <a:endParaRPr lang="en-US" sz="2320" dirty="0"/>
          </a:p>
        </p:txBody>
      </p:sp>
      <p:sp>
        <p:nvSpPr>
          <p:cNvPr id="9" name="Text 5"/>
          <p:cNvSpPr/>
          <p:nvPr/>
        </p:nvSpPr>
        <p:spPr>
          <a:xfrm>
            <a:off x="1078992" y="5294376"/>
            <a:ext cx="7507224"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Preventive Measures</a:t>
            </a:r>
            <a:endParaRPr lang="en-US" sz="2320" dirty="0"/>
          </a:p>
        </p:txBody>
      </p:sp>
      <p:sp>
        <p:nvSpPr>
          <p:cNvPr id="10" name="Text 6"/>
          <p:cNvSpPr/>
          <p:nvPr/>
        </p:nvSpPr>
        <p:spPr>
          <a:xfrm>
            <a:off x="1078992" y="5797296"/>
            <a:ext cx="7507224"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Implement strategies to avoid phishing.</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9820656" y="5230368"/>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9820656" y="3172968"/>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5815584" y="5230368"/>
            <a:ext cx="539496" cy="539496"/>
          </a:xfrm>
          <a:prstGeom prst="rect">
            <a:avLst/>
          </a:prstGeom>
        </p:spPr>
      </p:pic>
      <p:pic>
        <p:nvPicPr>
          <p:cNvPr id="7" name="Image 5" descr="preencoded.png">    </p:cNvPr>
          <p:cNvPicPr>
            <a:picLocks noChangeAspect="1"/>
          </p:cNvPicPr>
          <p:nvPr/>
        </p:nvPicPr>
        <p:blipFill>
          <a:blip r:embed="rId6"/>
          <a:stretch>
            <a:fillRect/>
          </a:stretch>
        </p:blipFill>
        <p:spPr>
          <a:xfrm>
            <a:off x="5815584" y="3172968"/>
            <a:ext cx="539496" cy="539496"/>
          </a:xfrm>
          <a:prstGeom prst="rect">
            <a:avLst/>
          </a:prstGeom>
        </p:spPr>
      </p:pic>
      <p:sp>
        <p:nvSpPr>
          <p:cNvPr id="8" name="Text 0"/>
          <p:cNvSpPr/>
          <p:nvPr/>
        </p:nvSpPr>
        <p:spPr>
          <a:xfrm>
            <a:off x="10003536" y="534924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4</a:t>
            </a:r>
            <a:endParaRPr lang="en-US" sz="2320" dirty="0"/>
          </a:p>
        </p:txBody>
      </p:sp>
      <p:sp>
        <p:nvSpPr>
          <p:cNvPr id="9" name="Text 1"/>
          <p:cNvSpPr/>
          <p:nvPr/>
        </p:nvSpPr>
        <p:spPr>
          <a:xfrm>
            <a:off x="10003536" y="329184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2</a:t>
            </a:r>
            <a:endParaRPr lang="en-US" sz="2320" dirty="0"/>
          </a:p>
        </p:txBody>
      </p:sp>
      <p:sp>
        <p:nvSpPr>
          <p:cNvPr id="10" name="Text 2"/>
          <p:cNvSpPr/>
          <p:nvPr/>
        </p:nvSpPr>
        <p:spPr>
          <a:xfrm>
            <a:off x="5998464" y="534924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3</a:t>
            </a:r>
            <a:endParaRPr lang="en-US" sz="2320" dirty="0"/>
          </a:p>
        </p:txBody>
      </p:sp>
      <p:sp>
        <p:nvSpPr>
          <p:cNvPr id="11" name="Text 3"/>
          <p:cNvSpPr/>
          <p:nvPr/>
        </p:nvSpPr>
        <p:spPr>
          <a:xfrm>
            <a:off x="5998464" y="3291840"/>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1</a:t>
            </a:r>
            <a:endParaRPr lang="en-US" sz="2320" dirty="0"/>
          </a:p>
        </p:txBody>
      </p:sp>
      <p:sp>
        <p:nvSpPr>
          <p:cNvPr id="12" name="Text 4"/>
          <p:cNvSpPr/>
          <p:nvPr/>
        </p:nvSpPr>
        <p:spPr>
          <a:xfrm>
            <a:off x="6647688" y="3172968"/>
            <a:ext cx="3154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Definition of phishing</a:t>
            </a:r>
            <a:endParaRPr lang="en-US" sz="2320" dirty="0"/>
          </a:p>
        </p:txBody>
      </p:sp>
      <p:sp>
        <p:nvSpPr>
          <p:cNvPr id="13" name="Text 5"/>
          <p:cNvSpPr/>
          <p:nvPr/>
        </p:nvSpPr>
        <p:spPr>
          <a:xfrm>
            <a:off x="10643616" y="5742432"/>
            <a:ext cx="3154680"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Consequences of falling victim to phishing.</a:t>
            </a:r>
            <a:endParaRPr lang="en-US" sz="1850" dirty="0"/>
          </a:p>
        </p:txBody>
      </p:sp>
      <p:sp>
        <p:nvSpPr>
          <p:cNvPr id="14" name="Text 6"/>
          <p:cNvSpPr/>
          <p:nvPr/>
        </p:nvSpPr>
        <p:spPr>
          <a:xfrm>
            <a:off x="5806440" y="1892808"/>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Educational Content</a:t>
            </a:r>
            <a:endParaRPr lang="en-US" sz="4640" dirty="0"/>
          </a:p>
        </p:txBody>
      </p:sp>
      <p:sp>
        <p:nvSpPr>
          <p:cNvPr id="15" name="Text 7"/>
          <p:cNvSpPr/>
          <p:nvPr/>
        </p:nvSpPr>
        <p:spPr>
          <a:xfrm>
            <a:off x="10643616" y="5230368"/>
            <a:ext cx="3154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Consequences</a:t>
            </a:r>
            <a:endParaRPr lang="en-US" sz="2320" dirty="0"/>
          </a:p>
        </p:txBody>
      </p:sp>
      <p:sp>
        <p:nvSpPr>
          <p:cNvPr id="16" name="Text 8"/>
          <p:cNvSpPr/>
          <p:nvPr/>
        </p:nvSpPr>
        <p:spPr>
          <a:xfrm>
            <a:off x="10643616" y="3685032"/>
            <a:ext cx="3154680"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Common phishing tactics (e.g., fake websites, urgent messages).</a:t>
            </a:r>
            <a:endParaRPr lang="en-US" sz="1850" dirty="0"/>
          </a:p>
        </p:txBody>
      </p:sp>
      <p:sp>
        <p:nvSpPr>
          <p:cNvPr id="17" name="Text 9"/>
          <p:cNvSpPr/>
          <p:nvPr/>
        </p:nvSpPr>
        <p:spPr>
          <a:xfrm>
            <a:off x="6647688" y="5230368"/>
            <a:ext cx="3154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Real-life examples</a:t>
            </a:r>
            <a:endParaRPr lang="en-US" sz="2320" dirty="0"/>
          </a:p>
        </p:txBody>
      </p:sp>
      <p:sp>
        <p:nvSpPr>
          <p:cNvPr id="18" name="Text 10"/>
          <p:cNvSpPr/>
          <p:nvPr/>
        </p:nvSpPr>
        <p:spPr>
          <a:xfrm>
            <a:off x="10643616" y="3172968"/>
            <a:ext cx="3154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Common tactics</a:t>
            </a:r>
            <a:endParaRPr lang="en-US" sz="2320" dirty="0"/>
          </a:p>
        </p:txBody>
      </p:sp>
      <p:sp>
        <p:nvSpPr>
          <p:cNvPr id="19" name="Text 11"/>
          <p:cNvSpPr/>
          <p:nvPr/>
        </p:nvSpPr>
        <p:spPr>
          <a:xfrm>
            <a:off x="6647688" y="5742432"/>
            <a:ext cx="3154680"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Real-life examples of phishing attacks.</a:t>
            </a:r>
            <a:endParaRPr lang="en-US" sz="1850" dirty="0"/>
          </a:p>
        </p:txBody>
      </p:sp>
      <p:sp>
        <p:nvSpPr>
          <p:cNvPr id="20" name="Text 12"/>
          <p:cNvSpPr/>
          <p:nvPr/>
        </p:nvSpPr>
        <p:spPr>
          <a:xfrm>
            <a:off x="6647688" y="4050792"/>
            <a:ext cx="3154680"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Definition of phishing and its types (e.g., spear phishing, whaling).</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11311128" y="3474720"/>
            <a:ext cx="2487168" cy="2295144"/>
          </a:xfrm>
          <a:prstGeom prst="rect">
            <a:avLst/>
          </a:prstGeom>
        </p:spPr>
      </p:pic>
      <p:pic>
        <p:nvPicPr>
          <p:cNvPr id="5" name="Image 3" descr="preencoded.png">    </p:cNvPr>
          <p:cNvPicPr>
            <a:picLocks noChangeAspect="1"/>
          </p:cNvPicPr>
          <p:nvPr/>
        </p:nvPicPr>
        <p:blipFill>
          <a:blip r:embed="rId4"/>
          <a:stretch>
            <a:fillRect/>
          </a:stretch>
        </p:blipFill>
        <p:spPr>
          <a:xfrm>
            <a:off x="5815584" y="3474720"/>
            <a:ext cx="2487168" cy="2295144"/>
          </a:xfrm>
          <a:prstGeom prst="rect">
            <a:avLst/>
          </a:prstGeom>
        </p:spPr>
      </p:pic>
      <p:pic>
        <p:nvPicPr>
          <p:cNvPr id="6" name="Image 4" descr="preencoded.png">    </p:cNvPr>
          <p:cNvPicPr>
            <a:picLocks noChangeAspect="1"/>
          </p:cNvPicPr>
          <p:nvPr/>
        </p:nvPicPr>
        <p:blipFill>
          <a:blip r:embed="rId5"/>
          <a:stretch>
            <a:fillRect/>
          </a:stretch>
        </p:blipFill>
        <p:spPr>
          <a:xfrm>
            <a:off x="8567928" y="3474720"/>
            <a:ext cx="2487168" cy="2295144"/>
          </a:xfrm>
          <a:prstGeom prst="rect">
            <a:avLst/>
          </a:prstGeom>
        </p:spPr>
      </p:pic>
      <p:sp>
        <p:nvSpPr>
          <p:cNvPr id="7" name="Text 0"/>
          <p:cNvSpPr/>
          <p:nvPr/>
        </p:nvSpPr>
        <p:spPr>
          <a:xfrm>
            <a:off x="11548872" y="3593592"/>
            <a:ext cx="2011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Feedback Forms</a:t>
            </a:r>
            <a:endParaRPr lang="en-US" sz="2320" dirty="0"/>
          </a:p>
        </p:txBody>
      </p:sp>
      <p:sp>
        <p:nvSpPr>
          <p:cNvPr id="8" name="Text 1"/>
          <p:cNvSpPr/>
          <p:nvPr/>
        </p:nvSpPr>
        <p:spPr>
          <a:xfrm>
            <a:off x="5806440" y="2459736"/>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Interactive Elements</a:t>
            </a:r>
            <a:endParaRPr lang="en-US" sz="4640" dirty="0"/>
          </a:p>
        </p:txBody>
      </p:sp>
      <p:sp>
        <p:nvSpPr>
          <p:cNvPr id="9" name="Text 2"/>
          <p:cNvSpPr/>
          <p:nvPr/>
        </p:nvSpPr>
        <p:spPr>
          <a:xfrm>
            <a:off x="8805672" y="4105656"/>
            <a:ext cx="2011680" cy="148132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Realistic phishing simulations for hands-on experience.</a:t>
            </a:r>
            <a:endParaRPr lang="en-US" sz="1850" dirty="0"/>
          </a:p>
        </p:txBody>
      </p:sp>
      <p:sp>
        <p:nvSpPr>
          <p:cNvPr id="10" name="Text 3"/>
          <p:cNvSpPr/>
          <p:nvPr/>
        </p:nvSpPr>
        <p:spPr>
          <a:xfrm>
            <a:off x="6053328" y="410565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Engaging quizzes to test knowledge on phishing.</a:t>
            </a:r>
            <a:endParaRPr lang="en-US" sz="1850" dirty="0"/>
          </a:p>
        </p:txBody>
      </p:sp>
      <p:sp>
        <p:nvSpPr>
          <p:cNvPr id="11" name="Text 4"/>
          <p:cNvSpPr/>
          <p:nvPr/>
        </p:nvSpPr>
        <p:spPr>
          <a:xfrm>
            <a:off x="6053328" y="3593592"/>
            <a:ext cx="2011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Quizzes</a:t>
            </a:r>
            <a:endParaRPr lang="en-US" sz="2320" dirty="0"/>
          </a:p>
        </p:txBody>
      </p:sp>
      <p:sp>
        <p:nvSpPr>
          <p:cNvPr id="12" name="Text 5"/>
          <p:cNvSpPr/>
          <p:nvPr/>
        </p:nvSpPr>
        <p:spPr>
          <a:xfrm>
            <a:off x="11548872" y="447141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Collecting feedback to improve future training.</a:t>
            </a:r>
            <a:endParaRPr lang="en-US" sz="1850" dirty="0"/>
          </a:p>
        </p:txBody>
      </p:sp>
      <p:sp>
        <p:nvSpPr>
          <p:cNvPr id="13" name="Text 6"/>
          <p:cNvSpPr/>
          <p:nvPr/>
        </p:nvSpPr>
        <p:spPr>
          <a:xfrm>
            <a:off x="8805672" y="3593592"/>
            <a:ext cx="2011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Simulations</a:t>
            </a:r>
            <a:endParaRPr lang="en-US" sz="23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34640"/>
          </a:xfrm>
          <a:prstGeom prst="rect">
            <a:avLst/>
          </a:prstGeom>
        </p:spPr>
      </p:pic>
      <p:pic>
        <p:nvPicPr>
          <p:cNvPr id="4" name="Image 2" descr="preencoded.png">    </p:cNvPr>
          <p:cNvPicPr>
            <a:picLocks noChangeAspect="1"/>
          </p:cNvPicPr>
          <p:nvPr/>
        </p:nvPicPr>
        <p:blipFill>
          <a:blip r:embed="rId3"/>
          <a:stretch>
            <a:fillRect/>
          </a:stretch>
        </p:blipFill>
        <p:spPr>
          <a:xfrm>
            <a:off x="9656064" y="4507992"/>
            <a:ext cx="4142232" cy="1344168"/>
          </a:xfrm>
          <a:prstGeom prst="rect">
            <a:avLst/>
          </a:prstGeom>
        </p:spPr>
      </p:pic>
      <p:pic>
        <p:nvPicPr>
          <p:cNvPr id="5" name="Image 3" descr="preencoded.png">    </p:cNvPr>
          <p:cNvPicPr>
            <a:picLocks noChangeAspect="1"/>
          </p:cNvPicPr>
          <p:nvPr/>
        </p:nvPicPr>
        <p:blipFill>
          <a:blip r:embed="rId4"/>
          <a:stretch>
            <a:fillRect/>
          </a:stretch>
        </p:blipFill>
        <p:spPr>
          <a:xfrm>
            <a:off x="841248" y="4507992"/>
            <a:ext cx="4142232" cy="1344168"/>
          </a:xfrm>
          <a:prstGeom prst="rect">
            <a:avLst/>
          </a:prstGeom>
        </p:spPr>
      </p:pic>
      <p:pic>
        <p:nvPicPr>
          <p:cNvPr id="6" name="Image 4" descr="preencoded.png">    </p:cNvPr>
          <p:cNvPicPr>
            <a:picLocks noChangeAspect="1"/>
          </p:cNvPicPr>
          <p:nvPr/>
        </p:nvPicPr>
        <p:blipFill>
          <a:blip r:embed="rId5"/>
          <a:stretch>
            <a:fillRect/>
          </a:stretch>
        </p:blipFill>
        <p:spPr>
          <a:xfrm>
            <a:off x="5248656" y="4507992"/>
            <a:ext cx="4142232" cy="1344168"/>
          </a:xfrm>
          <a:prstGeom prst="rect">
            <a:avLst/>
          </a:prstGeom>
        </p:spPr>
      </p:pic>
      <p:sp>
        <p:nvSpPr>
          <p:cNvPr id="7" name="Text 0"/>
          <p:cNvSpPr/>
          <p:nvPr/>
        </p:nvSpPr>
        <p:spPr>
          <a:xfrm>
            <a:off x="9893808" y="4626864"/>
            <a:ext cx="367588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Workshops</a:t>
            </a:r>
            <a:endParaRPr lang="en-US" sz="2320" dirty="0"/>
          </a:p>
        </p:txBody>
      </p:sp>
      <p:sp>
        <p:nvSpPr>
          <p:cNvPr id="8" name="Text 1"/>
          <p:cNvSpPr/>
          <p:nvPr/>
        </p:nvSpPr>
        <p:spPr>
          <a:xfrm>
            <a:off x="9893808" y="5129784"/>
            <a:ext cx="3675888"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Workshops or webinars for in-depth discussions.</a:t>
            </a:r>
            <a:endParaRPr lang="en-US" sz="1850" dirty="0"/>
          </a:p>
        </p:txBody>
      </p:sp>
      <p:sp>
        <p:nvSpPr>
          <p:cNvPr id="9" name="Text 2"/>
          <p:cNvSpPr/>
          <p:nvPr/>
        </p:nvSpPr>
        <p:spPr>
          <a:xfrm>
            <a:off x="1078992" y="5129784"/>
            <a:ext cx="3675888"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Quizzes to test knowledge on phishing.</a:t>
            </a:r>
            <a:endParaRPr lang="en-US" sz="1850" dirty="0"/>
          </a:p>
        </p:txBody>
      </p:sp>
      <p:sp>
        <p:nvSpPr>
          <p:cNvPr id="10" name="Text 3"/>
          <p:cNvSpPr/>
          <p:nvPr/>
        </p:nvSpPr>
        <p:spPr>
          <a:xfrm>
            <a:off x="5486400" y="4626864"/>
            <a:ext cx="367588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Scenarios</a:t>
            </a:r>
            <a:endParaRPr lang="en-US" sz="2320" dirty="0"/>
          </a:p>
        </p:txBody>
      </p:sp>
      <p:sp>
        <p:nvSpPr>
          <p:cNvPr id="11" name="Text 4"/>
          <p:cNvSpPr/>
          <p:nvPr/>
        </p:nvSpPr>
        <p:spPr>
          <a:xfrm>
            <a:off x="832104" y="3483864"/>
            <a:ext cx="12984480"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Interactive Elements</a:t>
            </a:r>
            <a:endParaRPr lang="en-US" sz="4640" dirty="0"/>
          </a:p>
        </p:txBody>
      </p:sp>
      <p:sp>
        <p:nvSpPr>
          <p:cNvPr id="12" name="Text 5"/>
          <p:cNvSpPr/>
          <p:nvPr/>
        </p:nvSpPr>
        <p:spPr>
          <a:xfrm>
            <a:off x="1078992" y="4626864"/>
            <a:ext cx="367588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Quizzes</a:t>
            </a:r>
            <a:endParaRPr lang="en-US" sz="2320" dirty="0"/>
          </a:p>
        </p:txBody>
      </p:sp>
      <p:sp>
        <p:nvSpPr>
          <p:cNvPr id="13" name="Text 6"/>
          <p:cNvSpPr/>
          <p:nvPr/>
        </p:nvSpPr>
        <p:spPr>
          <a:xfrm>
            <a:off x="5486400" y="5129784"/>
            <a:ext cx="3675888"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Scenarios for participants to identify phishing attempts.</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567928" y="3474720"/>
            <a:ext cx="2487168" cy="2295144"/>
          </a:xfrm>
          <a:prstGeom prst="rect">
            <a:avLst/>
          </a:prstGeom>
        </p:spPr>
      </p:pic>
      <p:pic>
        <p:nvPicPr>
          <p:cNvPr id="5" name="Image 3" descr="preencoded.png">    </p:cNvPr>
          <p:cNvPicPr>
            <a:picLocks noChangeAspect="1"/>
          </p:cNvPicPr>
          <p:nvPr/>
        </p:nvPicPr>
        <p:blipFill>
          <a:blip r:embed="rId4"/>
          <a:stretch>
            <a:fillRect/>
          </a:stretch>
        </p:blipFill>
        <p:spPr>
          <a:xfrm>
            <a:off x="5815584" y="3474720"/>
            <a:ext cx="2487168" cy="2295144"/>
          </a:xfrm>
          <a:prstGeom prst="rect">
            <a:avLst/>
          </a:prstGeom>
        </p:spPr>
      </p:pic>
      <p:pic>
        <p:nvPicPr>
          <p:cNvPr id="6" name="Image 4" descr="preencoded.png">    </p:cNvPr>
          <p:cNvPicPr>
            <a:picLocks noChangeAspect="1"/>
          </p:cNvPicPr>
          <p:nvPr/>
        </p:nvPicPr>
        <p:blipFill>
          <a:blip r:embed="rId5"/>
          <a:stretch>
            <a:fillRect/>
          </a:stretch>
        </p:blipFill>
        <p:spPr>
          <a:xfrm>
            <a:off x="11311128" y="3474720"/>
            <a:ext cx="2487168" cy="2295144"/>
          </a:xfrm>
          <a:prstGeom prst="rect">
            <a:avLst/>
          </a:prstGeom>
        </p:spPr>
      </p:pic>
      <p:sp>
        <p:nvSpPr>
          <p:cNvPr id="7" name="Text 0"/>
          <p:cNvSpPr/>
          <p:nvPr/>
        </p:nvSpPr>
        <p:spPr>
          <a:xfrm>
            <a:off x="6053328" y="3593592"/>
            <a:ext cx="2011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Email Campaigns</a:t>
            </a:r>
            <a:endParaRPr lang="en-US" sz="2320" dirty="0"/>
          </a:p>
        </p:txBody>
      </p:sp>
      <p:sp>
        <p:nvSpPr>
          <p:cNvPr id="8" name="Text 1"/>
          <p:cNvSpPr/>
          <p:nvPr/>
        </p:nvSpPr>
        <p:spPr>
          <a:xfrm>
            <a:off x="11548872" y="410565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Conducting interactive workshops for staff.</a:t>
            </a:r>
            <a:endParaRPr lang="en-US" sz="1850" dirty="0"/>
          </a:p>
        </p:txBody>
      </p:sp>
      <p:sp>
        <p:nvSpPr>
          <p:cNvPr id="9" name="Text 2"/>
          <p:cNvSpPr/>
          <p:nvPr/>
        </p:nvSpPr>
        <p:spPr>
          <a:xfrm>
            <a:off x="6053328" y="447141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Utilizing targeted emails to reach employees.</a:t>
            </a:r>
            <a:endParaRPr lang="en-US" sz="1850" dirty="0"/>
          </a:p>
        </p:txBody>
      </p:sp>
      <p:sp>
        <p:nvSpPr>
          <p:cNvPr id="10" name="Text 3"/>
          <p:cNvSpPr/>
          <p:nvPr/>
        </p:nvSpPr>
        <p:spPr>
          <a:xfrm>
            <a:off x="11548872" y="3593592"/>
            <a:ext cx="2011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Workshops</a:t>
            </a:r>
            <a:endParaRPr lang="en-US" sz="2320" dirty="0"/>
          </a:p>
        </p:txBody>
      </p:sp>
      <p:sp>
        <p:nvSpPr>
          <p:cNvPr id="11" name="Text 4"/>
          <p:cNvSpPr/>
          <p:nvPr/>
        </p:nvSpPr>
        <p:spPr>
          <a:xfrm>
            <a:off x="8805672" y="3593592"/>
            <a:ext cx="2011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Intranet Posts</a:t>
            </a:r>
            <a:endParaRPr lang="en-US" sz="2320" dirty="0"/>
          </a:p>
        </p:txBody>
      </p:sp>
      <p:sp>
        <p:nvSpPr>
          <p:cNvPr id="12" name="Text 5"/>
          <p:cNvSpPr/>
          <p:nvPr/>
        </p:nvSpPr>
        <p:spPr>
          <a:xfrm>
            <a:off x="5806440" y="2459736"/>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Distribution Channels</a:t>
            </a:r>
            <a:endParaRPr lang="en-US" sz="4640" dirty="0"/>
          </a:p>
        </p:txBody>
      </p:sp>
      <p:sp>
        <p:nvSpPr>
          <p:cNvPr id="13" name="Text 6"/>
          <p:cNvSpPr/>
          <p:nvPr/>
        </p:nvSpPr>
        <p:spPr>
          <a:xfrm>
            <a:off x="8805672" y="447141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Sharing information on the company intranet.</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34640"/>
          </a:xfrm>
          <a:prstGeom prst="rect">
            <a:avLst/>
          </a:prstGeom>
        </p:spPr>
      </p:pic>
      <p:sp>
        <p:nvSpPr>
          <p:cNvPr id="4" name="Text 0"/>
          <p:cNvSpPr/>
          <p:nvPr/>
        </p:nvSpPr>
        <p:spPr>
          <a:xfrm>
            <a:off x="7571232" y="4626864"/>
            <a:ext cx="598932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Email Newsletters</a:t>
            </a:r>
            <a:endParaRPr lang="en-US" sz="2320" dirty="0"/>
          </a:p>
        </p:txBody>
      </p:sp>
      <p:sp>
        <p:nvSpPr>
          <p:cNvPr id="5" name="Text 1"/>
          <p:cNvSpPr/>
          <p:nvPr/>
        </p:nvSpPr>
        <p:spPr>
          <a:xfrm>
            <a:off x="7571232" y="6501384"/>
            <a:ext cx="5989320"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Collaborations with local organizations and schools.</a:t>
            </a:r>
            <a:endParaRPr lang="en-US" sz="1850" dirty="0"/>
          </a:p>
        </p:txBody>
      </p:sp>
      <p:sp>
        <p:nvSpPr>
          <p:cNvPr id="6" name="Text 2"/>
          <p:cNvSpPr/>
          <p:nvPr/>
        </p:nvSpPr>
        <p:spPr>
          <a:xfrm>
            <a:off x="1078992" y="6501384"/>
            <a:ext cx="5989320"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Community events and workshops.</a:t>
            </a:r>
            <a:endParaRPr lang="en-US" sz="1850" dirty="0"/>
          </a:p>
        </p:txBody>
      </p:sp>
      <p:sp>
        <p:nvSpPr>
          <p:cNvPr id="7" name="Text 3"/>
          <p:cNvSpPr/>
          <p:nvPr/>
        </p:nvSpPr>
        <p:spPr>
          <a:xfrm>
            <a:off x="7571232" y="5129784"/>
            <a:ext cx="5989320"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Email newsletters.</a:t>
            </a:r>
            <a:endParaRPr lang="en-US" sz="1850" dirty="0"/>
          </a:p>
        </p:txBody>
      </p:sp>
      <p:sp>
        <p:nvSpPr>
          <p:cNvPr id="8" name="Text 4"/>
          <p:cNvSpPr/>
          <p:nvPr/>
        </p:nvSpPr>
        <p:spPr>
          <a:xfrm>
            <a:off x="1078992" y="5989320"/>
            <a:ext cx="598932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Community Events</a:t>
            </a:r>
            <a:endParaRPr lang="en-US" sz="2320" dirty="0"/>
          </a:p>
        </p:txBody>
      </p:sp>
      <p:sp>
        <p:nvSpPr>
          <p:cNvPr id="9" name="Text 5"/>
          <p:cNvSpPr/>
          <p:nvPr/>
        </p:nvSpPr>
        <p:spPr>
          <a:xfrm>
            <a:off x="1078992" y="5129784"/>
            <a:ext cx="5989320"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Social media platforms (Facebook, Twitter, LinkedIn).</a:t>
            </a:r>
            <a:endParaRPr lang="en-US" sz="1850" dirty="0"/>
          </a:p>
        </p:txBody>
      </p:sp>
      <p:sp>
        <p:nvSpPr>
          <p:cNvPr id="10" name="Text 6"/>
          <p:cNvSpPr/>
          <p:nvPr/>
        </p:nvSpPr>
        <p:spPr>
          <a:xfrm>
            <a:off x="1078992" y="4626864"/>
            <a:ext cx="598932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Social Media</a:t>
            </a:r>
            <a:endParaRPr lang="en-US" sz="2320" dirty="0"/>
          </a:p>
        </p:txBody>
      </p:sp>
      <p:sp>
        <p:nvSpPr>
          <p:cNvPr id="11" name="Text 7"/>
          <p:cNvSpPr/>
          <p:nvPr/>
        </p:nvSpPr>
        <p:spPr>
          <a:xfrm>
            <a:off x="7571232" y="5989320"/>
            <a:ext cx="598932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Local Collaborations</a:t>
            </a:r>
            <a:endParaRPr lang="en-US" sz="2320" dirty="0"/>
          </a:p>
        </p:txBody>
      </p:sp>
      <p:sp>
        <p:nvSpPr>
          <p:cNvPr id="12" name="Text 8"/>
          <p:cNvSpPr/>
          <p:nvPr/>
        </p:nvSpPr>
        <p:spPr>
          <a:xfrm>
            <a:off x="832104" y="3483864"/>
            <a:ext cx="12984480"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Distribution Channels</a:t>
            </a:r>
            <a:endParaRPr lang="en-US" sz="464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834640"/>
          </a:xfrm>
          <a:prstGeom prst="rect">
            <a:avLst/>
          </a:prstGeom>
        </p:spPr>
      </p:pic>
      <p:sp>
        <p:nvSpPr>
          <p:cNvPr id="4" name="Text 0"/>
          <p:cNvSpPr/>
          <p:nvPr/>
        </p:nvSpPr>
        <p:spPr>
          <a:xfrm>
            <a:off x="1078992" y="5129784"/>
            <a:ext cx="3831336"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Collect feedback through surveys to assess campaign effectiveness.</a:t>
            </a:r>
            <a:endParaRPr lang="en-US" sz="1850" dirty="0"/>
          </a:p>
        </p:txBody>
      </p:sp>
      <p:sp>
        <p:nvSpPr>
          <p:cNvPr id="5" name="Text 1"/>
          <p:cNvSpPr/>
          <p:nvPr/>
        </p:nvSpPr>
        <p:spPr>
          <a:xfrm>
            <a:off x="1078992" y="4626864"/>
            <a:ext cx="3831336"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Survey Results</a:t>
            </a:r>
            <a:endParaRPr lang="en-US" sz="2320" dirty="0"/>
          </a:p>
        </p:txBody>
      </p:sp>
      <p:sp>
        <p:nvSpPr>
          <p:cNvPr id="6" name="Text 2"/>
          <p:cNvSpPr/>
          <p:nvPr/>
        </p:nvSpPr>
        <p:spPr>
          <a:xfrm>
            <a:off x="832104" y="3483864"/>
            <a:ext cx="12984480"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Evaluation and Feedback</a:t>
            </a:r>
            <a:endParaRPr lang="en-US" sz="4640" dirty="0"/>
          </a:p>
        </p:txBody>
      </p:sp>
      <p:sp>
        <p:nvSpPr>
          <p:cNvPr id="7" name="Text 3"/>
          <p:cNvSpPr/>
          <p:nvPr/>
        </p:nvSpPr>
        <p:spPr>
          <a:xfrm>
            <a:off x="9729216" y="5129784"/>
            <a:ext cx="3831336"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Analyze key performance indicators to measure engagement and awareness.</a:t>
            </a:r>
            <a:endParaRPr lang="en-US" sz="1850" dirty="0"/>
          </a:p>
        </p:txBody>
      </p:sp>
      <p:sp>
        <p:nvSpPr>
          <p:cNvPr id="8" name="Text 4"/>
          <p:cNvSpPr/>
          <p:nvPr/>
        </p:nvSpPr>
        <p:spPr>
          <a:xfrm>
            <a:off x="5404104" y="4626864"/>
            <a:ext cx="3831336"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Focus Groups</a:t>
            </a:r>
            <a:endParaRPr lang="en-US" sz="2320" dirty="0"/>
          </a:p>
        </p:txBody>
      </p:sp>
      <p:sp>
        <p:nvSpPr>
          <p:cNvPr id="9" name="Text 5"/>
          <p:cNvSpPr/>
          <p:nvPr/>
        </p:nvSpPr>
        <p:spPr>
          <a:xfrm>
            <a:off x="9729216" y="4626864"/>
            <a:ext cx="3831336"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Performance Metrics</a:t>
            </a:r>
            <a:endParaRPr lang="en-US" sz="2320" dirty="0"/>
          </a:p>
        </p:txBody>
      </p:sp>
      <p:sp>
        <p:nvSpPr>
          <p:cNvPr id="10" name="Text 6"/>
          <p:cNvSpPr/>
          <p:nvPr/>
        </p:nvSpPr>
        <p:spPr>
          <a:xfrm>
            <a:off x="5404104" y="5129784"/>
            <a:ext cx="3831336"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Conduct focus groups to gather qualitative insights from participants.</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41248" y="3108960"/>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841248" y="4206240"/>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1248" y="5303520"/>
            <a:ext cx="539496" cy="539496"/>
          </a:xfrm>
          <a:prstGeom prst="rect">
            <a:avLst/>
          </a:prstGeom>
        </p:spPr>
      </p:pic>
      <p:sp>
        <p:nvSpPr>
          <p:cNvPr id="7" name="Text 0"/>
          <p:cNvSpPr/>
          <p:nvPr/>
        </p:nvSpPr>
        <p:spPr>
          <a:xfrm>
            <a:off x="1024128" y="3218688"/>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1</a:t>
            </a:r>
            <a:endParaRPr lang="en-US" sz="2320" dirty="0"/>
          </a:p>
        </p:txBody>
      </p:sp>
      <p:sp>
        <p:nvSpPr>
          <p:cNvPr id="8" name="Text 1"/>
          <p:cNvSpPr/>
          <p:nvPr/>
        </p:nvSpPr>
        <p:spPr>
          <a:xfrm>
            <a:off x="1024128" y="432511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2</a:t>
            </a:r>
            <a:endParaRPr lang="en-US" sz="2320" dirty="0"/>
          </a:p>
        </p:txBody>
      </p:sp>
      <p:sp>
        <p:nvSpPr>
          <p:cNvPr id="9" name="Text 2"/>
          <p:cNvSpPr/>
          <p:nvPr/>
        </p:nvSpPr>
        <p:spPr>
          <a:xfrm>
            <a:off x="1024128" y="5422392"/>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3</a:t>
            </a:r>
            <a:endParaRPr lang="en-US" sz="2320" dirty="0"/>
          </a:p>
        </p:txBody>
      </p:sp>
      <p:sp>
        <p:nvSpPr>
          <p:cNvPr id="10" name="Text 3"/>
          <p:cNvSpPr/>
          <p:nvPr/>
        </p:nvSpPr>
        <p:spPr>
          <a:xfrm>
            <a:off x="832104" y="1819656"/>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Evaluation and Feedback</a:t>
            </a:r>
            <a:endParaRPr lang="en-US" sz="4640" dirty="0"/>
          </a:p>
        </p:txBody>
      </p:sp>
      <p:sp>
        <p:nvSpPr>
          <p:cNvPr id="11" name="Text 4"/>
          <p:cNvSpPr/>
          <p:nvPr/>
        </p:nvSpPr>
        <p:spPr>
          <a:xfrm>
            <a:off x="1673352" y="3108960"/>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Surveys</a:t>
            </a:r>
            <a:endParaRPr lang="en-US" sz="2320" dirty="0"/>
          </a:p>
        </p:txBody>
      </p:sp>
      <p:sp>
        <p:nvSpPr>
          <p:cNvPr id="12" name="Text 5"/>
          <p:cNvSpPr/>
          <p:nvPr/>
        </p:nvSpPr>
        <p:spPr>
          <a:xfrm>
            <a:off x="1673352" y="5303520"/>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Phishing Analysis</a:t>
            </a:r>
            <a:endParaRPr lang="en-US" sz="2320" dirty="0"/>
          </a:p>
        </p:txBody>
      </p:sp>
      <p:sp>
        <p:nvSpPr>
          <p:cNvPr id="13" name="Text 6"/>
          <p:cNvSpPr/>
          <p:nvPr/>
        </p:nvSpPr>
        <p:spPr>
          <a:xfrm>
            <a:off x="1673352" y="4206240"/>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Engagement Metrics</a:t>
            </a:r>
            <a:endParaRPr lang="en-US" sz="2320" dirty="0"/>
          </a:p>
        </p:txBody>
      </p:sp>
      <p:sp>
        <p:nvSpPr>
          <p:cNvPr id="14" name="Text 7"/>
          <p:cNvSpPr/>
          <p:nvPr/>
        </p:nvSpPr>
        <p:spPr>
          <a:xfrm>
            <a:off x="1673352" y="4718304"/>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Tracking engagement metrics (e.g., social media shares).</a:t>
            </a:r>
            <a:endParaRPr lang="en-US" sz="1850" dirty="0"/>
          </a:p>
        </p:txBody>
      </p:sp>
      <p:sp>
        <p:nvSpPr>
          <p:cNvPr id="15" name="Text 8"/>
          <p:cNvSpPr/>
          <p:nvPr/>
        </p:nvSpPr>
        <p:spPr>
          <a:xfrm>
            <a:off x="1673352" y="3611880"/>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Surveys to gather participant feedback.</a:t>
            </a:r>
            <a:endParaRPr lang="en-US" sz="1850" dirty="0"/>
          </a:p>
        </p:txBody>
      </p:sp>
      <p:sp>
        <p:nvSpPr>
          <p:cNvPr id="16" name="Text 9"/>
          <p:cNvSpPr/>
          <p:nvPr/>
        </p:nvSpPr>
        <p:spPr>
          <a:xfrm>
            <a:off x="1673352" y="5815584"/>
            <a:ext cx="7150608"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Analyzing reports of phishing incidents before and after the campaign.</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677656" y="2724912"/>
            <a:ext cx="1051560" cy="1207008"/>
          </a:xfrm>
          <a:prstGeom prst="rect">
            <a:avLst/>
          </a:prstGeom>
        </p:spPr>
      </p:pic>
      <p:pic>
        <p:nvPicPr>
          <p:cNvPr id="5" name="Image 3" descr="preencoded.png">    </p:cNvPr>
          <p:cNvPicPr>
            <a:picLocks noChangeAspect="1"/>
          </p:cNvPicPr>
          <p:nvPr/>
        </p:nvPicPr>
        <p:blipFill>
          <a:blip r:embed="rId4"/>
          <a:stretch>
            <a:fillRect/>
          </a:stretch>
        </p:blipFill>
        <p:spPr>
          <a:xfrm>
            <a:off x="11237976" y="2724912"/>
            <a:ext cx="1508760" cy="1207008"/>
          </a:xfrm>
          <a:prstGeom prst="rect">
            <a:avLst/>
          </a:prstGeom>
        </p:spPr>
      </p:pic>
      <p:pic>
        <p:nvPicPr>
          <p:cNvPr id="6" name="Image 4" descr="preencoded.png">    </p:cNvPr>
          <p:cNvPicPr>
            <a:picLocks noChangeAspect="1"/>
          </p:cNvPicPr>
          <p:nvPr/>
        </p:nvPicPr>
        <p:blipFill>
          <a:blip r:embed="rId5"/>
          <a:stretch>
            <a:fillRect/>
          </a:stretch>
        </p:blipFill>
        <p:spPr>
          <a:xfrm>
            <a:off x="5815584" y="2724912"/>
            <a:ext cx="1207008" cy="1207008"/>
          </a:xfrm>
          <a:prstGeom prst="rect">
            <a:avLst/>
          </a:prstGeom>
        </p:spPr>
      </p:pic>
      <p:sp>
        <p:nvSpPr>
          <p:cNvPr id="7" name="Text 0"/>
          <p:cNvSpPr/>
          <p:nvPr/>
        </p:nvSpPr>
        <p:spPr>
          <a:xfrm>
            <a:off x="6053328" y="4041648"/>
            <a:ext cx="1938528"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Key Takeaways</a:t>
            </a:r>
            <a:endParaRPr lang="en-US" sz="2320" dirty="0"/>
          </a:p>
        </p:txBody>
      </p:sp>
      <p:sp>
        <p:nvSpPr>
          <p:cNvPr id="8" name="Text 1"/>
          <p:cNvSpPr/>
          <p:nvPr/>
        </p:nvSpPr>
        <p:spPr>
          <a:xfrm>
            <a:off x="8842248" y="4928616"/>
            <a:ext cx="1938528"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Regular updates and training sessions are essential.</a:t>
            </a:r>
            <a:endParaRPr lang="en-US" sz="1850" dirty="0"/>
          </a:p>
        </p:txBody>
      </p:sp>
      <p:sp>
        <p:nvSpPr>
          <p:cNvPr id="9" name="Text 2"/>
          <p:cNvSpPr/>
          <p:nvPr/>
        </p:nvSpPr>
        <p:spPr>
          <a:xfrm>
            <a:off x="11631168" y="4041648"/>
            <a:ext cx="1938528"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Employee Engagement</a:t>
            </a:r>
            <a:endParaRPr lang="en-US" sz="2320" dirty="0"/>
          </a:p>
        </p:txBody>
      </p:sp>
      <p:sp>
        <p:nvSpPr>
          <p:cNvPr id="10" name="Text 3"/>
          <p:cNvSpPr/>
          <p:nvPr/>
        </p:nvSpPr>
        <p:spPr>
          <a:xfrm>
            <a:off x="11631168" y="4928616"/>
            <a:ext cx="1938528" cy="148132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Encourage employees to report suspicious activities.</a:t>
            </a:r>
            <a:endParaRPr lang="en-US" sz="1850" dirty="0"/>
          </a:p>
        </p:txBody>
      </p:sp>
      <p:sp>
        <p:nvSpPr>
          <p:cNvPr id="11" name="Text 4"/>
          <p:cNvSpPr/>
          <p:nvPr/>
        </p:nvSpPr>
        <p:spPr>
          <a:xfrm>
            <a:off x="8842248" y="4041648"/>
            <a:ext cx="1938528"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Ongoing Training</a:t>
            </a:r>
            <a:endParaRPr lang="en-US" sz="2320" dirty="0"/>
          </a:p>
        </p:txBody>
      </p:sp>
      <p:sp>
        <p:nvSpPr>
          <p:cNvPr id="12" name="Text 5"/>
          <p:cNvSpPr/>
          <p:nvPr/>
        </p:nvSpPr>
        <p:spPr>
          <a:xfrm>
            <a:off x="5806440" y="1709928"/>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Conclusion</a:t>
            </a:r>
            <a:endParaRPr lang="en-US" sz="4640" dirty="0"/>
          </a:p>
        </p:txBody>
      </p:sp>
      <p:sp>
        <p:nvSpPr>
          <p:cNvPr id="13" name="Text 6"/>
          <p:cNvSpPr/>
          <p:nvPr/>
        </p:nvSpPr>
        <p:spPr>
          <a:xfrm>
            <a:off x="6053328" y="4928616"/>
            <a:ext cx="1938528"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Phishing awareness is crucial for security.</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41248" y="5449824"/>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841248" y="3255264"/>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1248" y="4352544"/>
            <a:ext cx="539496" cy="539496"/>
          </a:xfrm>
          <a:prstGeom prst="rect">
            <a:avLst/>
          </a:prstGeom>
        </p:spPr>
      </p:pic>
      <p:sp>
        <p:nvSpPr>
          <p:cNvPr id="7" name="Text 0"/>
          <p:cNvSpPr/>
          <p:nvPr/>
        </p:nvSpPr>
        <p:spPr>
          <a:xfrm>
            <a:off x="1024128" y="556869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3</a:t>
            </a:r>
            <a:endParaRPr lang="en-US" sz="2320" dirty="0"/>
          </a:p>
        </p:txBody>
      </p:sp>
      <p:sp>
        <p:nvSpPr>
          <p:cNvPr id="8" name="Text 1"/>
          <p:cNvSpPr/>
          <p:nvPr/>
        </p:nvSpPr>
        <p:spPr>
          <a:xfrm>
            <a:off x="1024128" y="337413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1</a:t>
            </a:r>
            <a:endParaRPr lang="en-US" sz="2320" dirty="0"/>
          </a:p>
        </p:txBody>
      </p:sp>
      <p:sp>
        <p:nvSpPr>
          <p:cNvPr id="9" name="Text 2"/>
          <p:cNvSpPr/>
          <p:nvPr/>
        </p:nvSpPr>
        <p:spPr>
          <a:xfrm>
            <a:off x="1024128" y="447141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2</a:t>
            </a:r>
            <a:endParaRPr lang="en-US" sz="2320" dirty="0"/>
          </a:p>
        </p:txBody>
      </p:sp>
      <p:sp>
        <p:nvSpPr>
          <p:cNvPr id="10" name="Text 3"/>
          <p:cNvSpPr/>
          <p:nvPr/>
        </p:nvSpPr>
        <p:spPr>
          <a:xfrm>
            <a:off x="1673352" y="3758184"/>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Thank you for your attention and participation.</a:t>
            </a:r>
            <a:endParaRPr lang="en-US" sz="1850" dirty="0"/>
          </a:p>
        </p:txBody>
      </p:sp>
      <p:sp>
        <p:nvSpPr>
          <p:cNvPr id="11" name="Text 4"/>
          <p:cNvSpPr/>
          <p:nvPr/>
        </p:nvSpPr>
        <p:spPr>
          <a:xfrm>
            <a:off x="832104" y="1965960"/>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Thank You</a:t>
            </a:r>
            <a:endParaRPr lang="en-US" sz="4640" dirty="0"/>
          </a:p>
        </p:txBody>
      </p:sp>
      <p:sp>
        <p:nvSpPr>
          <p:cNvPr id="12" name="Text 5"/>
          <p:cNvSpPr/>
          <p:nvPr/>
        </p:nvSpPr>
        <p:spPr>
          <a:xfrm>
            <a:off x="1673352" y="4864608"/>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Remember to stay vigilant against phishing attacks.</a:t>
            </a:r>
            <a:endParaRPr lang="en-US" sz="1850" dirty="0"/>
          </a:p>
        </p:txBody>
      </p:sp>
      <p:sp>
        <p:nvSpPr>
          <p:cNvPr id="13" name="Text 6"/>
          <p:cNvSpPr/>
          <p:nvPr/>
        </p:nvSpPr>
        <p:spPr>
          <a:xfrm>
            <a:off x="1673352" y="5449824"/>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Feedback Welcome</a:t>
            </a:r>
            <a:endParaRPr lang="en-US" sz="2320" dirty="0"/>
          </a:p>
        </p:txBody>
      </p:sp>
      <p:sp>
        <p:nvSpPr>
          <p:cNvPr id="14" name="Text 7"/>
          <p:cNvSpPr/>
          <p:nvPr/>
        </p:nvSpPr>
        <p:spPr>
          <a:xfrm>
            <a:off x="1673352" y="4352544"/>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Stay Safe</a:t>
            </a:r>
            <a:endParaRPr lang="en-US" sz="2320" dirty="0"/>
          </a:p>
        </p:txBody>
      </p:sp>
      <p:sp>
        <p:nvSpPr>
          <p:cNvPr id="15" name="Text 8"/>
          <p:cNvSpPr/>
          <p:nvPr/>
        </p:nvSpPr>
        <p:spPr>
          <a:xfrm>
            <a:off x="1673352" y="3255264"/>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Appreciation</a:t>
            </a:r>
            <a:endParaRPr lang="en-US" sz="2320" dirty="0"/>
          </a:p>
        </p:txBody>
      </p:sp>
      <p:sp>
        <p:nvSpPr>
          <p:cNvPr id="16" name="Text 9"/>
          <p:cNvSpPr/>
          <p:nvPr/>
        </p:nvSpPr>
        <p:spPr>
          <a:xfrm>
            <a:off x="1673352" y="5961888"/>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We value your feedback to improve our campaign.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6053328" y="4123944"/>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Campaign Objectives</a:t>
            </a:r>
            <a:endParaRPr lang="en-US" sz="2320" dirty="0"/>
          </a:p>
        </p:txBody>
      </p:sp>
      <p:sp>
        <p:nvSpPr>
          <p:cNvPr id="5" name="Text 1"/>
          <p:cNvSpPr/>
          <p:nvPr/>
        </p:nvSpPr>
        <p:spPr>
          <a:xfrm>
            <a:off x="5806440" y="2980944"/>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CONTENTS(1)</a:t>
            </a:r>
            <a:endParaRPr lang="en-US" sz="4640" dirty="0"/>
          </a:p>
        </p:txBody>
      </p:sp>
      <p:sp>
        <p:nvSpPr>
          <p:cNvPr id="6" name="Text 2"/>
          <p:cNvSpPr/>
          <p:nvPr/>
        </p:nvSpPr>
        <p:spPr>
          <a:xfrm>
            <a:off x="10058400" y="4123944"/>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Target Audience</a:t>
            </a:r>
            <a:endParaRPr lang="en-US" sz="2320" dirty="0"/>
          </a:p>
        </p:txBody>
      </p:sp>
      <p:sp>
        <p:nvSpPr>
          <p:cNvPr id="7" name="Text 3"/>
          <p:cNvSpPr/>
          <p:nvPr/>
        </p:nvSpPr>
        <p:spPr>
          <a:xfrm>
            <a:off x="10058400" y="475488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Educational Content</a:t>
            </a:r>
            <a:endParaRPr lang="en-US" sz="2320" dirty="0"/>
          </a:p>
        </p:txBody>
      </p:sp>
      <p:sp>
        <p:nvSpPr>
          <p:cNvPr id="8" name="Text 4"/>
          <p:cNvSpPr/>
          <p:nvPr/>
        </p:nvSpPr>
        <p:spPr>
          <a:xfrm>
            <a:off x="6053328" y="475488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Key Messages</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5806440" y="2798064"/>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CONTENTS(2)</a:t>
            </a:r>
            <a:endParaRPr lang="en-US" sz="4640" dirty="0"/>
          </a:p>
        </p:txBody>
      </p:sp>
      <p:sp>
        <p:nvSpPr>
          <p:cNvPr id="5" name="Text 1"/>
          <p:cNvSpPr/>
          <p:nvPr/>
        </p:nvSpPr>
        <p:spPr>
          <a:xfrm>
            <a:off x="6053328" y="4572000"/>
            <a:ext cx="3502152"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Evaluation and Feedback</a:t>
            </a:r>
            <a:endParaRPr lang="en-US" sz="2320" dirty="0"/>
          </a:p>
        </p:txBody>
      </p:sp>
      <p:sp>
        <p:nvSpPr>
          <p:cNvPr id="6" name="Text 2"/>
          <p:cNvSpPr/>
          <p:nvPr/>
        </p:nvSpPr>
        <p:spPr>
          <a:xfrm>
            <a:off x="10058400" y="457200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Conclusion</a:t>
            </a:r>
            <a:endParaRPr lang="en-US" sz="2320" dirty="0"/>
          </a:p>
        </p:txBody>
      </p:sp>
      <p:sp>
        <p:nvSpPr>
          <p:cNvPr id="7" name="Text 3"/>
          <p:cNvSpPr/>
          <p:nvPr/>
        </p:nvSpPr>
        <p:spPr>
          <a:xfrm>
            <a:off x="10058400" y="393192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Distribution Channels</a:t>
            </a:r>
            <a:endParaRPr lang="en-US" sz="2320" dirty="0"/>
          </a:p>
        </p:txBody>
      </p:sp>
      <p:sp>
        <p:nvSpPr>
          <p:cNvPr id="8" name="Text 4"/>
          <p:cNvSpPr/>
          <p:nvPr/>
        </p:nvSpPr>
        <p:spPr>
          <a:xfrm>
            <a:off x="6053328" y="393192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Interactive Elements</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41248" y="4352544"/>
            <a:ext cx="539496" cy="539496"/>
          </a:xfrm>
          <a:prstGeom prst="rect">
            <a:avLst/>
          </a:prstGeom>
        </p:spPr>
      </p:pic>
      <p:pic>
        <p:nvPicPr>
          <p:cNvPr id="5" name="Image 3" descr="preencoded.png">    </p:cNvPr>
          <p:cNvPicPr>
            <a:picLocks noChangeAspect="1"/>
          </p:cNvPicPr>
          <p:nvPr/>
        </p:nvPicPr>
        <p:blipFill>
          <a:blip r:embed="rId4"/>
          <a:stretch>
            <a:fillRect/>
          </a:stretch>
        </p:blipFill>
        <p:spPr>
          <a:xfrm>
            <a:off x="841248" y="5449824"/>
            <a:ext cx="539496" cy="539496"/>
          </a:xfrm>
          <a:prstGeom prst="rect">
            <a:avLst/>
          </a:prstGeom>
        </p:spPr>
      </p:pic>
      <p:pic>
        <p:nvPicPr>
          <p:cNvPr id="6" name="Image 4" descr="preencoded.png">    </p:cNvPr>
          <p:cNvPicPr>
            <a:picLocks noChangeAspect="1"/>
          </p:cNvPicPr>
          <p:nvPr/>
        </p:nvPicPr>
        <p:blipFill>
          <a:blip r:embed="rId5"/>
          <a:stretch>
            <a:fillRect/>
          </a:stretch>
        </p:blipFill>
        <p:spPr>
          <a:xfrm>
            <a:off x="841248" y="3255264"/>
            <a:ext cx="539496" cy="539496"/>
          </a:xfrm>
          <a:prstGeom prst="rect">
            <a:avLst/>
          </a:prstGeom>
        </p:spPr>
      </p:pic>
      <p:sp>
        <p:nvSpPr>
          <p:cNvPr id="7" name="Text 0"/>
          <p:cNvSpPr/>
          <p:nvPr/>
        </p:nvSpPr>
        <p:spPr>
          <a:xfrm>
            <a:off x="1024128" y="447141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2</a:t>
            </a:r>
            <a:endParaRPr lang="en-US" sz="2320" dirty="0"/>
          </a:p>
        </p:txBody>
      </p:sp>
      <p:sp>
        <p:nvSpPr>
          <p:cNvPr id="8" name="Text 1"/>
          <p:cNvSpPr/>
          <p:nvPr/>
        </p:nvSpPr>
        <p:spPr>
          <a:xfrm>
            <a:off x="1024128" y="556869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3</a:t>
            </a:r>
            <a:endParaRPr lang="en-US" sz="2320" dirty="0"/>
          </a:p>
        </p:txBody>
      </p:sp>
      <p:sp>
        <p:nvSpPr>
          <p:cNvPr id="9" name="Text 2"/>
          <p:cNvSpPr/>
          <p:nvPr/>
        </p:nvSpPr>
        <p:spPr>
          <a:xfrm>
            <a:off x="1024128" y="3374136"/>
            <a:ext cx="173736" cy="301752"/>
          </a:xfrm>
          <a:prstGeom prst="rect">
            <a:avLst/>
          </a:prstGeom>
          <a:noFill/>
          <a:ln/>
        </p:spPr>
        <p:txBody>
          <a:bodyPr wrap="none" lIns="0" tIns="0" rIns="0" bIns="0" rtlCol="0" anchor="t"/>
          <a:lstStyle/>
          <a:p>
            <a:pPr algn="ctr" indent="0" marL="0">
              <a:lnSpc>
                <a:spcPts val="2320"/>
              </a:lnSpc>
              <a:buNone/>
            </a:pPr>
            <a:r>
              <a:rPr lang="en-US" sz="2320" dirty="0">
                <a:solidFill>
                  <a:srgbClr val="FFFFFF"/>
                </a:solidFill>
                <a:latin typeface="NotoSans-NotoSans-Medium" pitchFamily="34" charset="0"/>
                <a:ea typeface="NotoSans-NotoSans-Medium" pitchFamily="34" charset="-122"/>
                <a:cs typeface="NotoSans-NotoSans-Medium" pitchFamily="34" charset="-120"/>
              </a:rPr>
              <a:t>1</a:t>
            </a:r>
            <a:endParaRPr lang="en-US" sz="2320" dirty="0"/>
          </a:p>
        </p:txBody>
      </p:sp>
      <p:sp>
        <p:nvSpPr>
          <p:cNvPr id="10" name="Text 3"/>
          <p:cNvSpPr/>
          <p:nvPr/>
        </p:nvSpPr>
        <p:spPr>
          <a:xfrm>
            <a:off x="832104" y="1965960"/>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Campaign Objectives</a:t>
            </a:r>
            <a:endParaRPr lang="en-US" sz="4640" dirty="0"/>
          </a:p>
        </p:txBody>
      </p:sp>
      <p:sp>
        <p:nvSpPr>
          <p:cNvPr id="11" name="Text 4"/>
          <p:cNvSpPr/>
          <p:nvPr/>
        </p:nvSpPr>
        <p:spPr>
          <a:xfrm>
            <a:off x="1673352" y="3758184"/>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Educate employees about phishing threats.</a:t>
            </a:r>
            <a:endParaRPr lang="en-US" sz="1850" dirty="0"/>
          </a:p>
        </p:txBody>
      </p:sp>
      <p:sp>
        <p:nvSpPr>
          <p:cNvPr id="12" name="Text 5"/>
          <p:cNvSpPr/>
          <p:nvPr/>
        </p:nvSpPr>
        <p:spPr>
          <a:xfrm>
            <a:off x="1673352" y="4352544"/>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Enhance Security</a:t>
            </a:r>
            <a:endParaRPr lang="en-US" sz="2320" dirty="0"/>
          </a:p>
        </p:txBody>
      </p:sp>
      <p:sp>
        <p:nvSpPr>
          <p:cNvPr id="13" name="Text 6"/>
          <p:cNvSpPr/>
          <p:nvPr/>
        </p:nvSpPr>
        <p:spPr>
          <a:xfrm>
            <a:off x="1673352" y="5961888"/>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Motivate staff to report suspicious emails.</a:t>
            </a:r>
            <a:endParaRPr lang="en-US" sz="1850" dirty="0"/>
          </a:p>
        </p:txBody>
      </p:sp>
      <p:sp>
        <p:nvSpPr>
          <p:cNvPr id="14" name="Text 7"/>
          <p:cNvSpPr/>
          <p:nvPr/>
        </p:nvSpPr>
        <p:spPr>
          <a:xfrm>
            <a:off x="1673352" y="5449824"/>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Encourage Reporting</a:t>
            </a:r>
            <a:endParaRPr lang="en-US" sz="2320" dirty="0"/>
          </a:p>
        </p:txBody>
      </p:sp>
      <p:sp>
        <p:nvSpPr>
          <p:cNvPr id="15" name="Text 8"/>
          <p:cNvSpPr/>
          <p:nvPr/>
        </p:nvSpPr>
        <p:spPr>
          <a:xfrm>
            <a:off x="1673352" y="4864608"/>
            <a:ext cx="7150608"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Promote best practices for email security.</a:t>
            </a:r>
            <a:endParaRPr lang="en-US" sz="1850" dirty="0"/>
          </a:p>
        </p:txBody>
      </p:sp>
      <p:sp>
        <p:nvSpPr>
          <p:cNvPr id="16" name="Text 9"/>
          <p:cNvSpPr/>
          <p:nvPr/>
        </p:nvSpPr>
        <p:spPr>
          <a:xfrm>
            <a:off x="1673352" y="3255264"/>
            <a:ext cx="7150608"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Raise Awareness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1078992" y="5449824"/>
            <a:ext cx="3502152"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Encourage safe online practices.</a:t>
            </a:r>
            <a:endParaRPr lang="en-US" sz="1850" dirty="0"/>
          </a:p>
        </p:txBody>
      </p:sp>
      <p:sp>
        <p:nvSpPr>
          <p:cNvPr id="5" name="Text 1"/>
          <p:cNvSpPr/>
          <p:nvPr/>
        </p:nvSpPr>
        <p:spPr>
          <a:xfrm>
            <a:off x="5084064" y="320040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Provide practical tips</a:t>
            </a:r>
            <a:endParaRPr lang="en-US" sz="2320" dirty="0"/>
          </a:p>
        </p:txBody>
      </p:sp>
      <p:sp>
        <p:nvSpPr>
          <p:cNvPr id="6" name="Text 2"/>
          <p:cNvSpPr/>
          <p:nvPr/>
        </p:nvSpPr>
        <p:spPr>
          <a:xfrm>
            <a:off x="832104" y="2066544"/>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Campaign Objectives</a:t>
            </a:r>
            <a:endParaRPr lang="en-US" sz="4640" dirty="0"/>
          </a:p>
        </p:txBody>
      </p:sp>
      <p:sp>
        <p:nvSpPr>
          <p:cNvPr id="7" name="Text 3"/>
          <p:cNvSpPr/>
          <p:nvPr/>
        </p:nvSpPr>
        <p:spPr>
          <a:xfrm>
            <a:off x="5084064" y="4572000"/>
            <a:ext cx="3502152"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Foster cybersecurity culture</a:t>
            </a:r>
            <a:endParaRPr lang="en-US" sz="2320" dirty="0"/>
          </a:p>
        </p:txBody>
      </p:sp>
      <p:sp>
        <p:nvSpPr>
          <p:cNvPr id="8" name="Text 4"/>
          <p:cNvSpPr/>
          <p:nvPr/>
        </p:nvSpPr>
        <p:spPr>
          <a:xfrm>
            <a:off x="1078992" y="320040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Educate the public</a:t>
            </a:r>
            <a:endParaRPr lang="en-US" sz="2320" dirty="0"/>
          </a:p>
        </p:txBody>
      </p:sp>
      <p:sp>
        <p:nvSpPr>
          <p:cNvPr id="9" name="Text 5"/>
          <p:cNvSpPr/>
          <p:nvPr/>
        </p:nvSpPr>
        <p:spPr>
          <a:xfrm>
            <a:off x="5084064" y="3712464"/>
            <a:ext cx="3502152"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Provide practical tips for identifying phishing attempts.</a:t>
            </a:r>
            <a:endParaRPr lang="en-US" sz="1850" dirty="0"/>
          </a:p>
        </p:txBody>
      </p:sp>
      <p:sp>
        <p:nvSpPr>
          <p:cNvPr id="10" name="Text 6"/>
          <p:cNvSpPr/>
          <p:nvPr/>
        </p:nvSpPr>
        <p:spPr>
          <a:xfrm>
            <a:off x="5084064" y="5449824"/>
            <a:ext cx="3502152"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Foster a culture of cybersecurity awareness.</a:t>
            </a:r>
            <a:endParaRPr lang="en-US" sz="1850" dirty="0"/>
          </a:p>
        </p:txBody>
      </p:sp>
      <p:sp>
        <p:nvSpPr>
          <p:cNvPr id="11" name="Text 7"/>
          <p:cNvSpPr/>
          <p:nvPr/>
        </p:nvSpPr>
        <p:spPr>
          <a:xfrm>
            <a:off x="1078992" y="4572000"/>
            <a:ext cx="3502152"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Encourage safe practices</a:t>
            </a:r>
            <a:endParaRPr lang="en-US" sz="2320" dirty="0"/>
          </a:p>
        </p:txBody>
      </p:sp>
      <p:sp>
        <p:nvSpPr>
          <p:cNvPr id="12" name="Text 8"/>
          <p:cNvSpPr/>
          <p:nvPr/>
        </p:nvSpPr>
        <p:spPr>
          <a:xfrm>
            <a:off x="1078992" y="3712464"/>
            <a:ext cx="3502152"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Educate the public about phishing threats.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567928" y="3621024"/>
            <a:ext cx="2487168" cy="2002536"/>
          </a:xfrm>
          <a:prstGeom prst="rect">
            <a:avLst/>
          </a:prstGeom>
        </p:spPr>
      </p:pic>
      <p:pic>
        <p:nvPicPr>
          <p:cNvPr id="5" name="Image 3" descr="preencoded.png">    </p:cNvPr>
          <p:cNvPicPr>
            <a:picLocks noChangeAspect="1"/>
          </p:cNvPicPr>
          <p:nvPr/>
        </p:nvPicPr>
        <p:blipFill>
          <a:blip r:embed="rId4"/>
          <a:stretch>
            <a:fillRect/>
          </a:stretch>
        </p:blipFill>
        <p:spPr>
          <a:xfrm>
            <a:off x="5815584" y="3621024"/>
            <a:ext cx="2487168" cy="2002536"/>
          </a:xfrm>
          <a:prstGeom prst="rect">
            <a:avLst/>
          </a:prstGeom>
        </p:spPr>
      </p:pic>
      <p:pic>
        <p:nvPicPr>
          <p:cNvPr id="6" name="Image 4" descr="preencoded.png">    </p:cNvPr>
          <p:cNvPicPr>
            <a:picLocks noChangeAspect="1"/>
          </p:cNvPicPr>
          <p:nvPr/>
        </p:nvPicPr>
        <p:blipFill>
          <a:blip r:embed="rId5"/>
          <a:stretch>
            <a:fillRect/>
          </a:stretch>
        </p:blipFill>
        <p:spPr>
          <a:xfrm>
            <a:off x="11311128" y="3621024"/>
            <a:ext cx="2487168" cy="2002536"/>
          </a:xfrm>
          <a:prstGeom prst="rect">
            <a:avLst/>
          </a:prstGeom>
        </p:spPr>
      </p:pic>
      <p:sp>
        <p:nvSpPr>
          <p:cNvPr id="7" name="Text 0"/>
          <p:cNvSpPr/>
          <p:nvPr/>
        </p:nvSpPr>
        <p:spPr>
          <a:xfrm>
            <a:off x="5806440" y="2606040"/>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Target Audience</a:t>
            </a:r>
            <a:endParaRPr lang="en-US" sz="4640" dirty="0"/>
          </a:p>
        </p:txBody>
      </p:sp>
      <p:sp>
        <p:nvSpPr>
          <p:cNvPr id="8" name="Text 1"/>
          <p:cNvSpPr/>
          <p:nvPr/>
        </p:nvSpPr>
        <p:spPr>
          <a:xfrm>
            <a:off x="8805672" y="4617720"/>
            <a:ext cx="2011680"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Individuals involved in daily operations.</a:t>
            </a:r>
            <a:endParaRPr lang="en-US" sz="1850" dirty="0"/>
          </a:p>
        </p:txBody>
      </p:sp>
      <p:sp>
        <p:nvSpPr>
          <p:cNvPr id="9" name="Text 2"/>
          <p:cNvSpPr/>
          <p:nvPr/>
        </p:nvSpPr>
        <p:spPr>
          <a:xfrm>
            <a:off x="6053328" y="3739896"/>
            <a:ext cx="2011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Employees</a:t>
            </a:r>
            <a:endParaRPr lang="en-US" sz="2320" dirty="0"/>
          </a:p>
        </p:txBody>
      </p:sp>
      <p:sp>
        <p:nvSpPr>
          <p:cNvPr id="10" name="Text 3"/>
          <p:cNvSpPr/>
          <p:nvPr/>
        </p:nvSpPr>
        <p:spPr>
          <a:xfrm>
            <a:off x="11548872" y="3739896"/>
            <a:ext cx="2011680"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Management</a:t>
            </a:r>
            <a:endParaRPr lang="en-US" sz="2320" dirty="0"/>
          </a:p>
        </p:txBody>
      </p:sp>
      <p:sp>
        <p:nvSpPr>
          <p:cNvPr id="11" name="Text 4"/>
          <p:cNvSpPr/>
          <p:nvPr/>
        </p:nvSpPr>
        <p:spPr>
          <a:xfrm>
            <a:off x="8805672" y="3739896"/>
            <a:ext cx="2011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Organizational Staff</a:t>
            </a:r>
            <a:endParaRPr lang="en-US" sz="2320" dirty="0"/>
          </a:p>
        </p:txBody>
      </p:sp>
      <p:sp>
        <p:nvSpPr>
          <p:cNvPr id="12" name="Text 5"/>
          <p:cNvSpPr/>
          <p:nvPr/>
        </p:nvSpPr>
        <p:spPr>
          <a:xfrm>
            <a:off x="6053328" y="4251960"/>
            <a:ext cx="2011680"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All staff members across departments.</a:t>
            </a:r>
            <a:endParaRPr lang="en-US" sz="1850" dirty="0"/>
          </a:p>
        </p:txBody>
      </p:sp>
      <p:sp>
        <p:nvSpPr>
          <p:cNvPr id="13" name="Text 6"/>
          <p:cNvSpPr/>
          <p:nvPr/>
        </p:nvSpPr>
        <p:spPr>
          <a:xfrm>
            <a:off x="11548872" y="4251960"/>
            <a:ext cx="2011680"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Leaders responsible for decision-making.</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6053328" y="3355848"/>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General Public</a:t>
            </a:r>
            <a:endParaRPr lang="en-US" sz="2320" dirty="0"/>
          </a:p>
        </p:txBody>
      </p:sp>
      <p:sp>
        <p:nvSpPr>
          <p:cNvPr id="5" name="Text 1"/>
          <p:cNvSpPr/>
          <p:nvPr/>
        </p:nvSpPr>
        <p:spPr>
          <a:xfrm>
            <a:off x="10058400" y="4791456"/>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Vulnerable Populations</a:t>
            </a:r>
            <a:endParaRPr lang="en-US" sz="2320" dirty="0"/>
          </a:p>
        </p:txBody>
      </p:sp>
      <p:sp>
        <p:nvSpPr>
          <p:cNvPr id="6" name="Text 2"/>
          <p:cNvSpPr/>
          <p:nvPr/>
        </p:nvSpPr>
        <p:spPr>
          <a:xfrm>
            <a:off x="6053328" y="5303520"/>
            <a:ext cx="3502152"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Students and educators.</a:t>
            </a:r>
            <a:endParaRPr lang="en-US" sz="1850" dirty="0"/>
          </a:p>
        </p:txBody>
      </p:sp>
      <p:sp>
        <p:nvSpPr>
          <p:cNvPr id="7" name="Text 3"/>
          <p:cNvSpPr/>
          <p:nvPr/>
        </p:nvSpPr>
        <p:spPr>
          <a:xfrm>
            <a:off x="10058400" y="4233672"/>
            <a:ext cx="3502152" cy="301752"/>
          </a:xfrm>
          <a:prstGeom prst="rect">
            <a:avLst/>
          </a:prstGeom>
          <a:noFill/>
          <a:ln/>
        </p:spPr>
        <p:txBody>
          <a:bodyPr wrap="non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Employees of organizations.</a:t>
            </a:r>
            <a:endParaRPr lang="en-US" sz="1850" dirty="0"/>
          </a:p>
        </p:txBody>
      </p:sp>
      <p:sp>
        <p:nvSpPr>
          <p:cNvPr id="8" name="Text 4"/>
          <p:cNvSpPr/>
          <p:nvPr/>
        </p:nvSpPr>
        <p:spPr>
          <a:xfrm>
            <a:off x="10058400" y="5303520"/>
            <a:ext cx="3502152"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Vulnerable populations (e.g., elderly individuals).</a:t>
            </a:r>
            <a:endParaRPr lang="en-US" sz="1850" dirty="0"/>
          </a:p>
        </p:txBody>
      </p:sp>
      <p:sp>
        <p:nvSpPr>
          <p:cNvPr id="9" name="Text 5"/>
          <p:cNvSpPr/>
          <p:nvPr/>
        </p:nvSpPr>
        <p:spPr>
          <a:xfrm>
            <a:off x="6053328" y="3858768"/>
            <a:ext cx="3502152" cy="59436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General public (internet users).</a:t>
            </a:r>
            <a:endParaRPr lang="en-US" sz="1850" dirty="0"/>
          </a:p>
        </p:txBody>
      </p:sp>
      <p:sp>
        <p:nvSpPr>
          <p:cNvPr id="10" name="Text 6"/>
          <p:cNvSpPr/>
          <p:nvPr/>
        </p:nvSpPr>
        <p:spPr>
          <a:xfrm>
            <a:off x="10058400" y="3355848"/>
            <a:ext cx="3502152"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Organizational Employees</a:t>
            </a:r>
            <a:endParaRPr lang="en-US" sz="2320" dirty="0"/>
          </a:p>
        </p:txBody>
      </p:sp>
      <p:sp>
        <p:nvSpPr>
          <p:cNvPr id="11" name="Text 7"/>
          <p:cNvSpPr/>
          <p:nvPr/>
        </p:nvSpPr>
        <p:spPr>
          <a:xfrm>
            <a:off x="5806440" y="2212848"/>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Target Audience</a:t>
            </a:r>
            <a:endParaRPr lang="en-US" sz="4640" dirty="0"/>
          </a:p>
        </p:txBody>
      </p:sp>
      <p:sp>
        <p:nvSpPr>
          <p:cNvPr id="12" name="Text 8"/>
          <p:cNvSpPr/>
          <p:nvPr/>
        </p:nvSpPr>
        <p:spPr>
          <a:xfrm>
            <a:off x="6053328" y="4791456"/>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Students and Educators</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841248" y="3291840"/>
            <a:ext cx="2487168" cy="2670048"/>
          </a:xfrm>
          <a:prstGeom prst="rect">
            <a:avLst/>
          </a:prstGeom>
        </p:spPr>
      </p:pic>
      <p:pic>
        <p:nvPicPr>
          <p:cNvPr id="5" name="Image 3" descr="preencoded.png">    </p:cNvPr>
          <p:cNvPicPr>
            <a:picLocks noChangeAspect="1"/>
          </p:cNvPicPr>
          <p:nvPr/>
        </p:nvPicPr>
        <p:blipFill>
          <a:blip r:embed="rId4"/>
          <a:stretch>
            <a:fillRect/>
          </a:stretch>
        </p:blipFill>
        <p:spPr>
          <a:xfrm>
            <a:off x="6336792" y="3291840"/>
            <a:ext cx="2487168" cy="2670048"/>
          </a:xfrm>
          <a:prstGeom prst="rect">
            <a:avLst/>
          </a:prstGeom>
        </p:spPr>
      </p:pic>
      <p:pic>
        <p:nvPicPr>
          <p:cNvPr id="6" name="Image 4" descr="preencoded.png">    </p:cNvPr>
          <p:cNvPicPr>
            <a:picLocks noChangeAspect="1"/>
          </p:cNvPicPr>
          <p:nvPr/>
        </p:nvPicPr>
        <p:blipFill>
          <a:blip r:embed="rId5"/>
          <a:stretch>
            <a:fillRect/>
          </a:stretch>
        </p:blipFill>
        <p:spPr>
          <a:xfrm>
            <a:off x="3593592" y="3291840"/>
            <a:ext cx="2487168" cy="2670048"/>
          </a:xfrm>
          <a:prstGeom prst="rect">
            <a:avLst/>
          </a:prstGeom>
        </p:spPr>
      </p:pic>
      <p:sp>
        <p:nvSpPr>
          <p:cNvPr id="7" name="Text 0"/>
          <p:cNvSpPr/>
          <p:nvPr/>
        </p:nvSpPr>
        <p:spPr>
          <a:xfrm>
            <a:off x="6574536" y="465429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Immediately report any phishing attempts to IT.</a:t>
            </a:r>
            <a:endParaRPr lang="en-US" sz="1850" dirty="0"/>
          </a:p>
        </p:txBody>
      </p:sp>
      <p:sp>
        <p:nvSpPr>
          <p:cNvPr id="8" name="Text 1"/>
          <p:cNvSpPr/>
          <p:nvPr/>
        </p:nvSpPr>
        <p:spPr>
          <a:xfrm>
            <a:off x="3831336" y="4288536"/>
            <a:ext cx="2011680" cy="886968"/>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Always check the authenticity of emails and links.</a:t>
            </a:r>
            <a:endParaRPr lang="en-US" sz="1850" dirty="0"/>
          </a:p>
        </p:txBody>
      </p:sp>
      <p:sp>
        <p:nvSpPr>
          <p:cNvPr id="9" name="Text 2"/>
          <p:cNvSpPr/>
          <p:nvPr/>
        </p:nvSpPr>
        <p:spPr>
          <a:xfrm>
            <a:off x="3831336" y="3410712"/>
            <a:ext cx="2011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Verify Sources</a:t>
            </a:r>
            <a:endParaRPr lang="en-US" sz="2320" dirty="0"/>
          </a:p>
        </p:txBody>
      </p:sp>
      <p:sp>
        <p:nvSpPr>
          <p:cNvPr id="10" name="Text 3"/>
          <p:cNvSpPr/>
          <p:nvPr/>
        </p:nvSpPr>
        <p:spPr>
          <a:xfrm>
            <a:off x="1078992" y="4288536"/>
            <a:ext cx="2011680" cy="1188720"/>
          </a:xfrm>
          <a:prstGeom prst="rect">
            <a:avLst/>
          </a:prstGeom>
          <a:noFill/>
          <a:ln/>
        </p:spPr>
        <p:txBody>
          <a:bodyPr wrap="square" lIns="0" tIns="0" rIns="0" bIns="0" rtlCol="0" anchor="t"/>
          <a:lstStyle/>
          <a:p>
            <a:pPr algn="l" indent="0" marL="0">
              <a:lnSpc>
                <a:spcPts val="2320"/>
              </a:lnSpc>
              <a:buNone/>
            </a:pPr>
            <a:r>
              <a:rPr lang="en-US" sz="1850" dirty="0">
                <a:solidFill>
                  <a:srgbClr val="FFFFFF"/>
                </a:solidFill>
                <a:latin typeface="NotoSans-NotoSans-Medium" pitchFamily="34" charset="0"/>
                <a:ea typeface="NotoSans-NotoSans-Medium" pitchFamily="34" charset="-122"/>
                <a:cs typeface="NotoSans-NotoSans-Medium" pitchFamily="34" charset="-120"/>
              </a:rPr>
              <a:t>Regularly update your knowledge on phishing tactics.</a:t>
            </a:r>
            <a:endParaRPr lang="en-US" sz="1850" dirty="0"/>
          </a:p>
        </p:txBody>
      </p:sp>
      <p:sp>
        <p:nvSpPr>
          <p:cNvPr id="11" name="Text 4"/>
          <p:cNvSpPr/>
          <p:nvPr/>
        </p:nvSpPr>
        <p:spPr>
          <a:xfrm>
            <a:off x="832104" y="2276856"/>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Key Messages</a:t>
            </a:r>
            <a:endParaRPr lang="en-US" sz="4640" dirty="0"/>
          </a:p>
        </p:txBody>
      </p:sp>
      <p:sp>
        <p:nvSpPr>
          <p:cNvPr id="12" name="Text 5"/>
          <p:cNvSpPr/>
          <p:nvPr/>
        </p:nvSpPr>
        <p:spPr>
          <a:xfrm>
            <a:off x="1078992" y="3410712"/>
            <a:ext cx="2011680"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Stay Informed</a:t>
            </a:r>
            <a:endParaRPr lang="en-US" sz="2320" dirty="0"/>
          </a:p>
        </p:txBody>
      </p:sp>
      <p:sp>
        <p:nvSpPr>
          <p:cNvPr id="13" name="Text 6"/>
          <p:cNvSpPr/>
          <p:nvPr/>
        </p:nvSpPr>
        <p:spPr>
          <a:xfrm>
            <a:off x="6574536" y="3410712"/>
            <a:ext cx="2011680" cy="110642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Report Suspicious Activity</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sp>
        <p:nvSpPr>
          <p:cNvPr id="4" name="Text 0"/>
          <p:cNvSpPr/>
          <p:nvPr/>
        </p:nvSpPr>
        <p:spPr>
          <a:xfrm>
            <a:off x="6053328" y="4572000"/>
            <a:ext cx="3502152"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Never share personal info.</a:t>
            </a:r>
            <a:endParaRPr lang="en-US" sz="2320" dirty="0"/>
          </a:p>
        </p:txBody>
      </p:sp>
      <p:sp>
        <p:nvSpPr>
          <p:cNvPr id="5" name="Text 1"/>
          <p:cNvSpPr/>
          <p:nvPr/>
        </p:nvSpPr>
        <p:spPr>
          <a:xfrm>
            <a:off x="10058400" y="393192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Verify the source.</a:t>
            </a:r>
            <a:endParaRPr lang="en-US" sz="2320" dirty="0"/>
          </a:p>
        </p:txBody>
      </p:sp>
      <p:sp>
        <p:nvSpPr>
          <p:cNvPr id="6" name="Text 2"/>
          <p:cNvSpPr/>
          <p:nvPr/>
        </p:nvSpPr>
        <p:spPr>
          <a:xfrm>
            <a:off x="6053328" y="3931920"/>
            <a:ext cx="3502152" cy="374904"/>
          </a:xfrm>
          <a:prstGeom prst="rect">
            <a:avLst/>
          </a:prstGeom>
          <a:noFill/>
          <a:ln/>
        </p:spPr>
        <p:txBody>
          <a:bodyPr wrap="non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Think before you click.</a:t>
            </a:r>
            <a:endParaRPr lang="en-US" sz="2320" dirty="0"/>
          </a:p>
        </p:txBody>
      </p:sp>
      <p:sp>
        <p:nvSpPr>
          <p:cNvPr id="7" name="Text 3"/>
          <p:cNvSpPr/>
          <p:nvPr/>
        </p:nvSpPr>
        <p:spPr>
          <a:xfrm>
            <a:off x="5806440" y="2798064"/>
            <a:ext cx="8010144" cy="740664"/>
          </a:xfrm>
          <a:prstGeom prst="rect">
            <a:avLst/>
          </a:prstGeom>
          <a:noFill/>
          <a:ln/>
        </p:spPr>
        <p:txBody>
          <a:bodyPr wrap="none" lIns="0" tIns="0" rIns="0" bIns="0" rtlCol="0" anchor="t"/>
          <a:lstStyle/>
          <a:p>
            <a:pPr algn="l" indent="0" marL="0">
              <a:lnSpc>
                <a:spcPts val="5800"/>
              </a:lnSpc>
              <a:buNone/>
            </a:pPr>
            <a:r>
              <a:rPr lang="en-US" sz="4640" dirty="0">
                <a:solidFill>
                  <a:srgbClr val="FFFFFF"/>
                </a:solidFill>
                <a:latin typeface="NotoSans-NotoSans-SemiBold" pitchFamily="34" charset="0"/>
                <a:ea typeface="NotoSans-NotoSans-SemiBold" pitchFamily="34" charset="-122"/>
                <a:cs typeface="NotoSans-NotoSans-SemiBold" pitchFamily="34" charset="-120"/>
              </a:rPr>
              <a:t>Key Messages</a:t>
            </a:r>
            <a:endParaRPr lang="en-US" sz="4640" dirty="0"/>
          </a:p>
        </p:txBody>
      </p:sp>
      <p:sp>
        <p:nvSpPr>
          <p:cNvPr id="8" name="Text 4"/>
          <p:cNvSpPr/>
          <p:nvPr/>
        </p:nvSpPr>
        <p:spPr>
          <a:xfrm>
            <a:off x="10058400" y="4572000"/>
            <a:ext cx="3502152" cy="740664"/>
          </a:xfrm>
          <a:prstGeom prst="rect">
            <a:avLst/>
          </a:prstGeom>
          <a:noFill/>
          <a:ln/>
        </p:spPr>
        <p:txBody>
          <a:bodyPr wrap="square" lIns="0" tIns="0" rIns="0" bIns="0" rtlCol="0" anchor="t"/>
          <a:lstStyle/>
          <a:p>
            <a:pPr algn="l" indent="0" marL="0">
              <a:lnSpc>
                <a:spcPts val="2900"/>
              </a:lnSpc>
              <a:buNone/>
            </a:pPr>
            <a:r>
              <a:rPr lang="en-US" sz="2320" dirty="0">
                <a:solidFill>
                  <a:srgbClr val="FFFFFF"/>
                </a:solidFill>
                <a:latin typeface="NotoSans-NotoSans-SemiBold" pitchFamily="34" charset="0"/>
                <a:ea typeface="NotoSans-NotoSans-SemiBold" pitchFamily="34" charset="-122"/>
                <a:cs typeface="NotoSans-NotoSans-SemiBold" pitchFamily="34" charset="-120"/>
              </a:rPr>
              <a:t>Report suspicious activities.</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2025-03-23T10:54:12Z</dcterms:created>
  <dcterms:modified xsi:type="dcterms:W3CDTF">2025-03-23T10:54:12Z</dcterms:modified>
</cp:coreProperties>
</file>